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77" r:id="rId6"/>
    <p:sldId id="261" r:id="rId7"/>
    <p:sldId id="262" r:id="rId8"/>
    <p:sldId id="271" r:id="rId9"/>
    <p:sldId id="263" r:id="rId10"/>
    <p:sldId id="265" r:id="rId11"/>
    <p:sldId id="266" r:id="rId12"/>
    <p:sldId id="267" r:id="rId13"/>
    <p:sldId id="272" r:id="rId14"/>
    <p:sldId id="268" r:id="rId15"/>
    <p:sldId id="278" r:id="rId16"/>
    <p:sldId id="269" r:id="rId17"/>
    <p:sldId id="279" r:id="rId18"/>
    <p:sldId id="276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F361E-F778-904E-808C-2584EF889A86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CD401-BDE7-774E-85F6-9144B4084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CD401-BDE7-774E-85F6-9144B4084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8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9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1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1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0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6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4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B0AE-E202-6343-9F06-43E029B2B4D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2973-C41A-E343-9414-C354DA85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Chicago Heat Wave and the Social Autopsy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Unnatural Disasters</a:t>
            </a:r>
          </a:p>
          <a:p>
            <a:r>
              <a:rPr lang="en-US" dirty="0" smtClean="0"/>
              <a:t>Seminar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7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Autopsy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Rembrandt,</a:t>
            </a:r>
          </a:p>
          <a:p>
            <a:r>
              <a:rPr lang="en-US" dirty="0" smtClean="0"/>
              <a:t>Anatomy Lesson of Dr. </a:t>
            </a:r>
            <a:r>
              <a:rPr lang="en-US" dirty="0" err="1" smtClean="0"/>
              <a:t>Nicolaes</a:t>
            </a:r>
            <a:r>
              <a:rPr lang="en-US" dirty="0" smtClean="0"/>
              <a:t> </a:t>
            </a:r>
            <a:r>
              <a:rPr lang="en-US" dirty="0" err="1" smtClean="0"/>
              <a:t>Tulp</a:t>
            </a:r>
            <a:r>
              <a:rPr lang="en-US" dirty="0" smtClean="0"/>
              <a:t> (1632)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7582" r="175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Emile Durkheim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923" y="564789"/>
            <a:ext cx="3930724" cy="55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Suicide: the most private act?</a:t>
            </a:r>
            <a:endParaRPr lang="en-US" dirty="0"/>
          </a:p>
        </p:txBody>
      </p:sp>
      <p:pic>
        <p:nvPicPr>
          <p:cNvPr id="7" name="Picture 6" descr="Stability of suicid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5345" y="610709"/>
            <a:ext cx="4533308" cy="61471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0496" y="6280252"/>
            <a:ext cx="600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Emile Durkheim, </a:t>
            </a:r>
            <a:r>
              <a:rPr lang="en-US" i="1" dirty="0" smtClean="0"/>
              <a:t>Suicide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5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risk</a:t>
            </a:r>
            <a:endParaRPr lang="en-US" dirty="0"/>
          </a:p>
        </p:txBody>
      </p:sp>
      <p:pic>
        <p:nvPicPr>
          <p:cNvPr id="4" name="Picture 3" descr="Rate of suicide-vari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6967" y="-200890"/>
            <a:ext cx="3230067" cy="86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Pathology in </a:t>
            </a:r>
            <a:r>
              <a:rPr lang="en-US" i="1" dirty="0" smtClean="0"/>
              <a:t>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"Just as the medical autopsy opens the body to determine the proximate physiological causes of mortality, this inquiry aims to examine the social </a:t>
            </a:r>
            <a:r>
              <a:rPr lang="en-US"/>
              <a:t>organs </a:t>
            </a:r>
            <a:r>
              <a:rPr lang="en-US" smtClean="0"/>
              <a:t>of</a:t>
            </a:r>
            <a:r>
              <a:rPr lang="en-US" smtClean="0"/>
              <a:t> </a:t>
            </a:r>
            <a:r>
              <a:rPr lang="en-US" dirty="0"/>
              <a:t>the city and identify the conditions that contributed to the deaths of so many Chicago residents that July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Klinenberg</a:t>
            </a:r>
            <a:r>
              <a:rPr lang="en-US" dirty="0" smtClean="0"/>
              <a:t>, </a:t>
            </a:r>
            <a:r>
              <a:rPr lang="en-US" i="1" dirty="0" smtClean="0"/>
              <a:t>Heat Wave</a:t>
            </a:r>
            <a:r>
              <a:rPr lang="en-US" dirty="0" smtClean="0"/>
              <a:t>: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0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should we study </a:t>
            </a:r>
            <a:r>
              <a:rPr lang="en-US" dirty="0"/>
              <a:t>extreme events like natural disasters</a:t>
            </a:r>
            <a:r>
              <a:rPr lang="en-US" dirty="0" smtClean="0"/>
              <a:t>?  Aren’t they atypical or abnormal, and therefore we should ignore them?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methods can be used in a social autopsy?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blame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Would Kant or Rousseau agree with the ‘social autopsy’? Why or why not?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44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Dying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The story of Pauline </a:t>
            </a:r>
            <a:r>
              <a:rPr lang="en-US" i="1" dirty="0" err="1"/>
              <a:t>Jankowitz</a:t>
            </a:r>
            <a:endParaRPr lang="en-US" i="1" dirty="0"/>
          </a:p>
          <a:p>
            <a:r>
              <a:rPr lang="en-US" dirty="0" smtClean="0"/>
              <a:t>Read the story: pp. 50-54</a:t>
            </a:r>
          </a:p>
          <a:p>
            <a:r>
              <a:rPr lang="en-US" dirty="0"/>
              <a:t>What aspects of her isolation are </a:t>
            </a:r>
            <a:r>
              <a:rPr lang="en-US" b="1" dirty="0"/>
              <a:t>socially produced?</a:t>
            </a:r>
            <a:endParaRPr lang="en-US" dirty="0"/>
          </a:p>
          <a:p>
            <a:r>
              <a:rPr lang="en-US" dirty="0"/>
              <a:t>What aspects of her isolation are </a:t>
            </a:r>
            <a:r>
              <a:rPr lang="en-US" b="1" dirty="0"/>
              <a:t>materially or technologically produced?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Dying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people live alone?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2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Oceanic and Atmospheric Administration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396" b="-11290"/>
          <a:stretch/>
        </p:blipFill>
        <p:spPr>
          <a:xfrm>
            <a:off x="1792288" y="1003341"/>
            <a:ext cx="5486400" cy="4114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7"/>
            <a:ext cx="5486400" cy="1318661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"The principal cause of the July 1995 heat wave was a slow-moving, hot, and humid air mass produced by the </a:t>
            </a:r>
            <a:r>
              <a:rPr lang="en-US" sz="2200" dirty="0" smtClean="0"/>
              <a:t>chance </a:t>
            </a:r>
            <a:r>
              <a:rPr lang="en-US" sz="2200" dirty="0"/>
              <a:t>occurrence at the same time of an </a:t>
            </a:r>
            <a:r>
              <a:rPr lang="en-US" sz="2200" dirty="0" smtClean="0"/>
              <a:t>unusually </a:t>
            </a:r>
            <a:r>
              <a:rPr lang="en-US" sz="2200" dirty="0"/>
              <a:t>strong upper-level ridge of high pressure and </a:t>
            </a:r>
            <a:r>
              <a:rPr lang="en-US" sz="2200" dirty="0" smtClean="0"/>
              <a:t>unusually </a:t>
            </a:r>
            <a:r>
              <a:rPr lang="en-US" sz="2200" dirty="0"/>
              <a:t>moist ground conditions." (10)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3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does living alone put you at greater risk of death during heat wave?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2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Alone in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living alone “socially produced”?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2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8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accounts for what Eric </a:t>
            </a:r>
            <a:r>
              <a:rPr lang="en-US" dirty="0" err="1" smtClean="0"/>
              <a:t>Klinenberg</a:t>
            </a:r>
            <a:r>
              <a:rPr lang="en-US" dirty="0" smtClean="0"/>
              <a:t> calls the “human catastrophe”?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209800"/>
            <a:ext cx="8255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Sociological Tool 1: Excess death</a:t>
            </a:r>
            <a:endParaRPr lang="en-US" dirty="0"/>
          </a:p>
        </p:txBody>
      </p:sp>
      <p:pic>
        <p:nvPicPr>
          <p:cNvPr id="6" name="Picture 5" descr="Excess Dea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3125" y="722339"/>
            <a:ext cx="485775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6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Excess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researchers to identify: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 ‘event’, an epidemic: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‘relative risk’ and </a:t>
            </a:r>
            <a:r>
              <a:rPr lang="en-US" b="1" dirty="0" smtClean="0"/>
              <a:t>vulnerability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7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“biological reflections of social fault lines”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group, identify one </a:t>
            </a:r>
            <a:r>
              <a:rPr lang="en-US" b="1" dirty="0" smtClean="0"/>
              <a:t>social fault line </a:t>
            </a:r>
            <a:r>
              <a:rPr lang="en-US" dirty="0" smtClean="0"/>
              <a:t>that contributed to relative excess mortality</a:t>
            </a:r>
          </a:p>
          <a:p>
            <a:r>
              <a:rPr lang="en-US" dirty="0" smtClean="0"/>
              <a:t>Find evidence from text to support your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8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6286"/>
            <a:ext cx="9144000" cy="6312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Singapore’s social fault lines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103547"/>
            <a:ext cx="841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boundaries between different groups make some more vulnerable than others to a heat-related injury or death?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7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</a:t>
            </a:r>
            <a:r>
              <a:rPr lang="en-US" smtClean="0"/>
              <a:t>we change </a:t>
            </a:r>
            <a:r>
              <a:rPr lang="en-US" dirty="0" smtClean="0"/>
              <a:t>our example to another kind of natural disaster?</a:t>
            </a:r>
          </a:p>
          <a:p>
            <a:pPr marL="0" indent="0">
              <a:buNone/>
            </a:pPr>
            <a:r>
              <a:rPr lang="en-US" dirty="0" smtClean="0"/>
              <a:t>Does [x] reveal different ‘social fault lines’?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1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Sociological Tool 2: Social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0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</TotalTime>
  <Words>405</Words>
  <Application>Microsoft Macintosh PowerPoint</Application>
  <PresentationFormat>On-screen Show (4:3)</PresentationFormat>
  <Paragraphs>44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Chicago Heat Wave and the Social Autopsy</vt:lpstr>
      <vt:lpstr>National Oceanic and Atmospheric Administration</vt:lpstr>
      <vt:lpstr>What accounts for what Eric Klinenberg calls the “human catastrophe”?</vt:lpstr>
      <vt:lpstr>Sociological Tool 1: Excess death</vt:lpstr>
      <vt:lpstr>Excess death</vt:lpstr>
      <vt:lpstr>“biological reflections of social fault lines”</vt:lpstr>
      <vt:lpstr>Singapore’s social fault lines</vt:lpstr>
      <vt:lpstr>PowerPoint Presentation</vt:lpstr>
      <vt:lpstr>Sociological Tool 2: Social Autopsy</vt:lpstr>
      <vt:lpstr>The Social Autopsy</vt:lpstr>
      <vt:lpstr>Emile Durkheim</vt:lpstr>
      <vt:lpstr>Suicide: the most private act?</vt:lpstr>
      <vt:lpstr>Relative risk</vt:lpstr>
      <vt:lpstr>Pathology in society</vt:lpstr>
      <vt:lpstr>PowerPoint Presentation</vt:lpstr>
      <vt:lpstr>What methods can be used in a social autopsy?</vt:lpstr>
      <vt:lpstr>Modern blame</vt:lpstr>
      <vt:lpstr>Dying Alone</vt:lpstr>
      <vt:lpstr>Dying Alone</vt:lpstr>
      <vt:lpstr>PowerPoint Presentation</vt:lpstr>
      <vt:lpstr>Alone in society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Heat Wave and the Social Autopsy</dc:title>
  <dc:creator>L</dc:creator>
  <cp:lastModifiedBy>L</cp:lastModifiedBy>
  <cp:revision>16</cp:revision>
  <dcterms:created xsi:type="dcterms:W3CDTF">2016-09-30T03:18:31Z</dcterms:created>
  <dcterms:modified xsi:type="dcterms:W3CDTF">2018-02-12T06:05:42Z</dcterms:modified>
</cp:coreProperties>
</file>